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3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147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611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725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18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1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18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200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112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912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664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560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2928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6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5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.png"/><Relationship Id="rId10" Type="http://schemas.openxmlformats.org/officeDocument/2006/relationships/image" Target="../media/image167.png"/><Relationship Id="rId4" Type="http://schemas.openxmlformats.org/officeDocument/2006/relationships/image" Target="../media/image15.png"/><Relationship Id="rId9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4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6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5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" Type="http://schemas.openxmlformats.org/officeDocument/2006/relationships/image" Target="../media/image14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5" Type="http://schemas.openxmlformats.org/officeDocument/2006/relationships/image" Target="../media/image16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5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14.png"/><Relationship Id="rId21" Type="http://schemas.openxmlformats.org/officeDocument/2006/relationships/image" Target="../media/image21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24" Type="http://schemas.openxmlformats.org/officeDocument/2006/relationships/image" Target="../media/image222.png"/><Relationship Id="rId5" Type="http://schemas.openxmlformats.org/officeDocument/2006/relationships/image" Target="../media/image16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15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" Type="http://schemas.openxmlformats.org/officeDocument/2006/relationships/image" Target="../media/image14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16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4" Type="http://schemas.openxmlformats.org/officeDocument/2006/relationships/image" Target="../media/image15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16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4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16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4" Type="http://schemas.openxmlformats.org/officeDocument/2006/relationships/image" Target="../media/image15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266.png"/><Relationship Id="rId21" Type="http://schemas.openxmlformats.org/officeDocument/2006/relationships/image" Target="../media/image28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5" Type="http://schemas.openxmlformats.org/officeDocument/2006/relationships/image" Target="../media/image16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67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18" Type="http://schemas.openxmlformats.org/officeDocument/2006/relationships/image" Target="../media/image265.png"/><Relationship Id="rId3" Type="http://schemas.openxmlformats.org/officeDocument/2006/relationships/image" Target="../media/image14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10" Type="http://schemas.openxmlformats.org/officeDocument/2006/relationships/image" Target="../media/image292.png"/><Relationship Id="rId4" Type="http://schemas.openxmlformats.org/officeDocument/2006/relationships/image" Target="../media/image15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06.png"/><Relationship Id="rId3" Type="http://schemas.openxmlformats.org/officeDocument/2006/relationships/image" Target="../media/image14.png"/><Relationship Id="rId7" Type="http://schemas.openxmlformats.org/officeDocument/2006/relationships/image" Target="../media/image301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11" Type="http://schemas.openxmlformats.org/officeDocument/2006/relationships/image" Target="../media/image304.png"/><Relationship Id="rId5" Type="http://schemas.openxmlformats.org/officeDocument/2006/relationships/image" Target="../media/image16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15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14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16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15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14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16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1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4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16.png"/><Relationship Id="rId10" Type="http://schemas.openxmlformats.org/officeDocument/2006/relationships/image" Target="../media/image336.png"/><Relationship Id="rId4" Type="http://schemas.openxmlformats.org/officeDocument/2006/relationships/image" Target="../media/image15.png"/><Relationship Id="rId9" Type="http://schemas.openxmlformats.org/officeDocument/2006/relationships/image" Target="../media/image3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16.png"/><Relationship Id="rId15" Type="http://schemas.openxmlformats.org/officeDocument/2006/relationships/image" Target="../media/image348.png"/><Relationship Id="rId10" Type="http://schemas.openxmlformats.org/officeDocument/2006/relationships/image" Target="../media/image343.png"/><Relationship Id="rId4" Type="http://schemas.openxmlformats.org/officeDocument/2006/relationships/image" Target="../media/image15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4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14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14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1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15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14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6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1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6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6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4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6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5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843213"/>
            <a:ext cx="9144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43213"/>
            <a:ext cx="27432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843213"/>
            <a:ext cx="2743200" cy="76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2843213"/>
            <a:ext cx="3200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2786063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86063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786063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2101" y="3605213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876" y="3719512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0101" y="3605213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2976" y="3719512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8101" y="3605213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0976" y="3719512"/>
            <a:ext cx="285750" cy="3429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895350" y="1243013"/>
            <a:ext cx="10401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 from Struggle to Success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4215765" y="1852612"/>
            <a:ext cx="37604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Videos for Education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1402095" y="4319588"/>
            <a:ext cx="32916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1: Gemini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1402095" y="4662488"/>
            <a:ext cx="32916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attempt with limited capabilities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4450095" y="4319588"/>
            <a:ext cx="32916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2: Free Alternatives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4450095" y="4662488"/>
            <a:ext cx="32916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numerous free options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498095" y="4319588"/>
            <a:ext cx="32916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3: MindVideo.ai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7498095" y="4662488"/>
            <a:ext cx="32916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breakthrough solution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2986088" y="5348288"/>
            <a:ext cx="7463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frustration to success: How the right tool changed everything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10591800" y="63246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October 29, 2025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24062"/>
            <a:ext cx="3505200" cy="1752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271713"/>
            <a:ext cx="48131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55" y="2405063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052763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357563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2024062"/>
            <a:ext cx="3505200" cy="1752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252663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2386013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3014663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3319463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2024062"/>
            <a:ext cx="3505200" cy="1752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252663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5825" y="2386013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3014663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3319463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081463"/>
            <a:ext cx="109728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4233863"/>
            <a:ext cx="17145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and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Reliability Issues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09600" y="1409700"/>
            <a:ext cx="13167360" cy="3095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video creation tools exhibited significant performance and reliability issues that hampered our project: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471910" y="2252663"/>
            <a:ext cx="241429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Inconsistent Performance</a:t>
            </a:r>
            <a:endParaRPr lang="en-US" sz="1800" dirty="0"/>
          </a:p>
        </p:txBody>
      </p:sp>
      <p:sp>
        <p:nvSpPr>
          <p:cNvPr id="25" name="Text 3"/>
          <p:cNvSpPr/>
          <p:nvPr/>
        </p:nvSpPr>
        <p:spPr>
          <a:xfrm>
            <a:off x="1066800" y="3014663"/>
            <a:ext cx="2617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Unpredictable response times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066800" y="3319463"/>
            <a:ext cx="192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Varying quality output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5295900" y="2386013"/>
            <a:ext cx="2331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Frequent Crashes</a:t>
            </a:r>
            <a:endParaRPr lang="en-US" sz="1800" dirty="0"/>
          </a:p>
        </p:txBody>
      </p:sp>
      <p:sp>
        <p:nvSpPr>
          <p:cNvPr id="28" name="Text 6"/>
          <p:cNvSpPr/>
          <p:nvPr/>
        </p:nvSpPr>
        <p:spPr>
          <a:xfrm>
            <a:off x="4800600" y="2976563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Unexpected application failures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4800600" y="3281363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Loss of unsaved work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9029700" y="2386013"/>
            <a:ext cx="21259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 Processing</a:t>
            </a:r>
            <a:endParaRPr lang="en-US" sz="1800" dirty="0"/>
          </a:p>
        </p:txBody>
      </p:sp>
      <p:sp>
        <p:nvSpPr>
          <p:cNvPr id="31" name="Text 9"/>
          <p:cNvSpPr/>
          <p:nvPr/>
        </p:nvSpPr>
        <p:spPr>
          <a:xfrm>
            <a:off x="8534400" y="2976563"/>
            <a:ext cx="1611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 waiting times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8534400" y="3281363"/>
            <a:ext cx="1840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productivity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1047750" y="4271963"/>
            <a:ext cx="8412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</a:t>
            </a:r>
            <a:r>
              <a:rPr lang="en-US" sz="120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These reliability issues caused significant delays and frustration, stalling project progress.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10 of 24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24062"/>
            <a:ext cx="3505200" cy="2057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0" y="2271713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2024062"/>
            <a:ext cx="3505200" cy="2057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550" y="2271713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2024062"/>
            <a:ext cx="3505200" cy="2057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0263" y="2271713"/>
            <a:ext cx="219075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462463"/>
            <a:ext cx="10972800" cy="838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652963"/>
            <a:ext cx="209550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Experience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609600" y="1409700"/>
            <a:ext cx="13167360" cy="3095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free video creation tools presented significant user experience challenges that hindered our productivity: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533400" y="2786063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Interfaces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838200" y="3167063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with cluttered layouts and non-intuitive navigation required significant time to learn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4267200" y="2786063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Steep Learning Curves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4572000" y="3167063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Mastering advanced features required substantial time investment that our project couldn't afford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8001000" y="2786063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UX Design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8305800" y="3167063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Unintuitive workflows and inconsistent interfaces led to confusion and errors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1085850" y="4614863"/>
            <a:ext cx="10344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complex interfaces and steep learning curves of these free tools required significant time investment to master, causing a noticeable slowdown in project momentum and a dip in team morale."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11 of 24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3505200" cy="2057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0" y="215265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905000"/>
            <a:ext cx="3505200" cy="2057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550" y="215265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1905000"/>
            <a:ext cx="3505200" cy="2057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5488" y="2152650"/>
            <a:ext cx="428625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191000"/>
            <a:ext cx="10972800" cy="1676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457700"/>
            <a:ext cx="19050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4800600"/>
            <a:ext cx="5257800" cy="838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4838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51435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5448300"/>
            <a:ext cx="15240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Customization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Barriers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609600" y="14097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video tools severely limited our ability to create tailored educational content for the multiple-choice program.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533400" y="26670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Limitations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838200" y="30480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Restricted access to customization of visuals, preventing alignment with educational brand identity.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4267200" y="26670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Audio Constraints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4572000" y="30480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options for custom audio, affecting narration and background music selection.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8001000" y="26670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Issues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8305800" y="30480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integrating specific educational branding elements and custom templates.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104900" y="4419600"/>
            <a:ext cx="1051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Impact on Educational Content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838200" y="49911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customization barriers compromised the desired aesthetic and pedagogical effectiveness of our educational videos.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6477000" y="48006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Impaired brand consistency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6477000" y="5105400"/>
            <a:ext cx="290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pedagogical effectiveness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6477000" y="5410200"/>
            <a:ext cx="2457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educational impact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12 of 24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42875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165735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1866900"/>
            <a:ext cx="1714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2381250"/>
            <a:ext cx="7620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60985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375" y="3009900"/>
            <a:ext cx="200025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3524250"/>
            <a:ext cx="762000" cy="762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375285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9950" y="4572000"/>
            <a:ext cx="1714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9400" y="44767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0" y="470535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6400" y="3429000"/>
            <a:ext cx="200025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3524250"/>
            <a:ext cx="7620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0" y="375285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6400" y="3009900"/>
            <a:ext cx="200025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5400" y="2381250"/>
            <a:ext cx="762000" cy="762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2100" y="260985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866900"/>
            <a:ext cx="5181600" cy="1028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20574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800" y="3048000"/>
            <a:ext cx="5181600" cy="1028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3200" y="3238500"/>
            <a:ext cx="257175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4229100"/>
            <a:ext cx="5181600" cy="1028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3200" y="4419600"/>
            <a:ext cx="228600" cy="2286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Frustration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2057400" y="2838450"/>
            <a:ext cx="2286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Frustration Cycle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2247900" y="3143250"/>
            <a:ext cx="1905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Repeated failures → Decreasing morale → Slowing progress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6400800" y="14097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 on Project</a:t>
            </a:r>
            <a:endParaRPr lang="en-US" sz="1800" dirty="0"/>
          </a:p>
        </p:txBody>
      </p:sp>
      <p:sp>
        <p:nvSpPr>
          <p:cNvPr id="32" name="Text 4"/>
          <p:cNvSpPr/>
          <p:nvPr/>
        </p:nvSpPr>
        <p:spPr>
          <a:xfrm>
            <a:off x="6934200" y="20193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Morale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6934200" y="22860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dip in team spirits as valuable time was spent without satisfactory results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6962775" y="3200400"/>
            <a:ext cx="44672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Momentum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6962775" y="3467100"/>
            <a:ext cx="44672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Noticeable slowdown in progress, causing delays in the overall project timeline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6934200" y="43815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Confidence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6934200" y="46482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Growing doubt about the chosen approach and technical decisions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13 of 24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90650"/>
            <a:ext cx="109728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761" y="12954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690" y="12954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0471" y="12954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1908" y="1352550"/>
            <a:ext cx="85725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885950"/>
            <a:ext cx="5181600" cy="19907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105275"/>
            <a:ext cx="5181600" cy="19907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885950"/>
            <a:ext cx="25146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20383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6550" y="2171700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1885950"/>
            <a:ext cx="2514600" cy="76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203835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53550" y="2171700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800350"/>
            <a:ext cx="251460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2952750"/>
            <a:ext cx="448866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6195" y="3086100"/>
            <a:ext cx="142875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2800350"/>
            <a:ext cx="2514600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200" y="295275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39263" y="3086100"/>
            <a:ext cx="219075" cy="190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3790950"/>
            <a:ext cx="5181600" cy="1104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20150" y="4000500"/>
            <a:ext cx="342900" cy="3429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Turning Point: </a:t>
            </a:r>
            <a:r>
              <a:rPr lang="en-US" sz="2700" dirty="0">
                <a:solidFill>
                  <a:srgbClr val="4ECDC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Discovering MindVideo.ai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692473" y="1333500"/>
            <a:ext cx="3086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</a:t>
            </a:r>
            <a:endParaRPr lang="en-US" sz="900" dirty="0"/>
          </a:p>
        </p:txBody>
      </p:sp>
      <p:sp>
        <p:nvSpPr>
          <p:cNvPr id="28" name="Text 2"/>
          <p:cNvSpPr/>
          <p:nvPr/>
        </p:nvSpPr>
        <p:spPr>
          <a:xfrm>
            <a:off x="-274439" y="1533525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Struggling with Gemini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5022503" y="1333500"/>
            <a:ext cx="2171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</a:t>
            </a:r>
            <a:endParaRPr lang="en-US" sz="900" dirty="0"/>
          </a:p>
        </p:txBody>
      </p:sp>
      <p:sp>
        <p:nvSpPr>
          <p:cNvPr id="30" name="Text 4"/>
          <p:cNvSpPr/>
          <p:nvPr/>
        </p:nvSpPr>
        <p:spPr>
          <a:xfrm>
            <a:off x="3017490" y="1533525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tools didn't work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6499771" y="1533525"/>
            <a:ext cx="1905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6B21A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Eureka!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838200" y="2114550"/>
            <a:ext cx="472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Discovery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838200" y="2533650"/>
            <a:ext cx="47244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months of failed attempts with Gemini and numerous free tools, our team was on the verge of giving up. Just when morale was low, we stumbled upon MindVideo.ai in a desperate search for a solution.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838200" y="4333875"/>
            <a:ext cx="5669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Impression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838200" y="4752975"/>
            <a:ext cx="47244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the first moment, MindVideo.ai stood out. Its专为教育视频设计的功能和直观的用户体验 immediately gave our team confidence that this was the solution we had been searching for.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7162800" y="2152650"/>
            <a:ext cx="1760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Script Generation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9829800" y="2152650"/>
            <a:ext cx="173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High-Quality Visuals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7154466" y="2952750"/>
            <a:ext cx="160853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Human-Like Voiceover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9829800" y="3067050"/>
            <a:ext cx="1223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 Subtitles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111240" y="443865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Finally, a tool that worked as promised!</a:t>
            </a:r>
            <a:endParaRPr lang="en-US" sz="1500" dirty="0"/>
          </a:p>
        </p:txBody>
      </p:sp>
      <p:sp>
        <p:nvSpPr>
          <p:cNvPr id="41" name="Text 15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14 of 24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81200"/>
            <a:ext cx="3505200" cy="1752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2098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5" y="2286000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1981200"/>
            <a:ext cx="3505200" cy="1752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2098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0" y="22860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1981200"/>
            <a:ext cx="3505200" cy="1752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2098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8675" y="2286000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3962400"/>
            <a:ext cx="3505200" cy="1752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1910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213" y="4267200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3400" y="3962400"/>
            <a:ext cx="3505200" cy="1752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0" y="41910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2013" y="4267200"/>
            <a:ext cx="25717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7200" y="3962400"/>
            <a:ext cx="3505200" cy="1752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41910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20100" y="42672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</a:t>
            </a:r>
            <a:r>
              <a:rPr lang="en-US" sz="2700" dirty="0">
                <a:solidFill>
                  <a:srgbClr val="4ECDC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MindVideo.ai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09600" y="14097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MindVideo.ai offers a comprehensive suite of AI-powered features designed specifically for educational video creation: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447800" y="230505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Script Generation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838200" y="28194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generates comprehensive scripts from text prompts, saving significant content creation time.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5181600" y="230505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High-Quality Visuals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4572000" y="28194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AI-generated images and video素材 with professional quality that effectively illustrate educational content.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8915400" y="2305050"/>
            <a:ext cx="2617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Human-Like Voiceovers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8305800" y="28194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language and accent options for realistic AI voices that add professionalism to educational videos.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1447800" y="4286250"/>
            <a:ext cx="2194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Subtitles</a:t>
            </a:r>
            <a:endParaRPr lang="en-US" sz="1500" dirty="0"/>
          </a:p>
        </p:txBody>
      </p:sp>
      <p:sp>
        <p:nvSpPr>
          <p:cNvPr id="32" name="Text 9"/>
          <p:cNvSpPr/>
          <p:nvPr/>
        </p:nvSpPr>
        <p:spPr>
          <a:xfrm>
            <a:off x="838200" y="48006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and synchronizes subtitles, improving video accessibility and learning effectiveness.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5181600" y="4286250"/>
            <a:ext cx="20231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Interface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4572000" y="48006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Simple, accessible design that allows non-video professionals to create high-quality educational content.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8915400" y="4286250"/>
            <a:ext cx="2446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Rich Template Library</a:t>
            </a:r>
            <a:endParaRPr lang="en-US" sz="1500" dirty="0"/>
          </a:p>
        </p:txBody>
      </p:sp>
      <p:sp>
        <p:nvSpPr>
          <p:cNvPr id="36" name="Text 13"/>
          <p:cNvSpPr/>
          <p:nvPr/>
        </p:nvSpPr>
        <p:spPr>
          <a:xfrm>
            <a:off x="8305800" y="48006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collection of educational video templates to accelerate the production process.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15 of 24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12382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622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194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90900"/>
            <a:ext cx="518160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866900"/>
            <a:ext cx="2514600" cy="1485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047875"/>
            <a:ext cx="3619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1866900"/>
            <a:ext cx="2514600" cy="1485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2047875"/>
            <a:ext cx="3619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505200"/>
            <a:ext cx="25146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686175"/>
            <a:ext cx="2857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3505200"/>
            <a:ext cx="2514600" cy="1485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3686175"/>
            <a:ext cx="285750" cy="285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4750" y="5219700"/>
            <a:ext cx="4762500" cy="11430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09600" y="14097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Design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847725" y="1866900"/>
            <a:ext cx="4080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Simple, clean interface for easy navigation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914400" y="2324100"/>
            <a:ext cx="5280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workflow with clear step-by-step guidance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914400" y="2781300"/>
            <a:ext cx="35090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 controls for all skill levels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838200" y="3619500"/>
            <a:ext cx="47244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"Its friendly interface and powerful automation features allowed team members without professional video backgrounds to create high-quality educational videos."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6400800" y="14097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Lowered Learning Curve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6553200" y="2438400"/>
            <a:ext cx="2651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 Learning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6553200" y="2743200"/>
            <a:ext cx="2209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users mastered the platform rapidly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9220200" y="2438400"/>
            <a:ext cx="2651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Inclusive Team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9220200" y="2743200"/>
            <a:ext cx="2209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Non-video experts could contribute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6553200" y="4076700"/>
            <a:ext cx="2651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Productivity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6553200" y="4381500"/>
            <a:ext cx="2651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 video creation process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9220200" y="4076700"/>
            <a:ext cx="2651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Confidence</a:t>
            </a:r>
            <a:endParaRPr lang="en-US" sz="1350" dirty="0"/>
          </a:p>
        </p:txBody>
      </p:sp>
      <p:sp>
        <p:nvSpPr>
          <p:cNvPr id="32" name="Text 14"/>
          <p:cNvSpPr/>
          <p:nvPr/>
        </p:nvSpPr>
        <p:spPr>
          <a:xfrm>
            <a:off x="9220200" y="4381500"/>
            <a:ext cx="2209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felt empowered to create</a:t>
            </a:r>
            <a:endParaRPr lang="en-US" sz="1200" dirty="0"/>
          </a:p>
        </p:txBody>
      </p:sp>
      <p:sp>
        <p:nvSpPr>
          <p:cNvPr id="33" name="Text 15"/>
          <p:cNvSpPr/>
          <p:nvPr/>
        </p:nvSpPr>
        <p:spPr>
          <a:xfrm>
            <a:off x="11115675" y="66294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16 of 24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47900"/>
            <a:ext cx="10972800" cy="3200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47900"/>
            <a:ext cx="109728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81300"/>
            <a:ext cx="10972800" cy="1333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933700"/>
            <a:ext cx="23812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29337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29337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114800"/>
            <a:ext cx="10972800" cy="133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2672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42672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42672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600700"/>
            <a:ext cx="109728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5753100"/>
            <a:ext cx="17145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Overcoming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Previous Challenges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609600" y="1409700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MindVideo.ai directly addressed the limitations we encountered with Gemini and free tools, providing a comprehensive solution.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762000" y="2247900"/>
            <a:ext cx="365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Previous Limitations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4419600" y="2247900"/>
            <a:ext cx="365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Issues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077200" y="2247900"/>
            <a:ext cx="438912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MindVideo.ai Solution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114425" y="2952750"/>
            <a:ext cx="1634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Limitations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876300" y="32766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a ready-to-use video tool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876300" y="35052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text and image generation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76300" y="37338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Rate limits (3 req/min, 10,000 tokens/min)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4724400" y="2952750"/>
            <a:ext cx="17945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Challenges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4533900" y="32766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video generation capabilities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4533900" y="35052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constraints for content creation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4533900" y="37338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integration required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8382000" y="295275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Solutions Provided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8191500" y="32766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video production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8191500" y="35052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script generation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8191500" y="37338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High-quality visual effects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1066800" y="4286250"/>
            <a:ext cx="192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Tools Limitations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876300" y="46101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Functionality restrictions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876300" y="48387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Obtrusive watermarks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876300" y="50673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user experience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4724400" y="4286250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Experience Issues</a:t>
            </a:r>
            <a:endParaRPr lang="en-US" sz="1200" dirty="0"/>
          </a:p>
        </p:txBody>
      </p:sp>
      <p:sp>
        <p:nvSpPr>
          <p:cNvPr id="39" name="Text 22"/>
          <p:cNvSpPr/>
          <p:nvPr/>
        </p:nvSpPr>
        <p:spPr>
          <a:xfrm>
            <a:off x="4533900" y="46101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Steep learning curves</a:t>
            </a:r>
            <a:endParaRPr lang="en-US" sz="1200" dirty="0"/>
          </a:p>
        </p:txBody>
      </p:sp>
      <p:sp>
        <p:nvSpPr>
          <p:cNvPr id="40" name="Text 23"/>
          <p:cNvSpPr/>
          <p:nvPr/>
        </p:nvSpPr>
        <p:spPr>
          <a:xfrm>
            <a:off x="4533900" y="48387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Inconsistent performance</a:t>
            </a:r>
            <a:endParaRPr lang="en-US" sz="1200" dirty="0"/>
          </a:p>
        </p:txBody>
      </p:sp>
      <p:sp>
        <p:nvSpPr>
          <p:cNvPr id="41" name="Text 24"/>
          <p:cNvSpPr/>
          <p:nvPr/>
        </p:nvSpPr>
        <p:spPr>
          <a:xfrm>
            <a:off x="4533900" y="50673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customization</a:t>
            </a:r>
            <a:endParaRPr lang="en-US" sz="1200" dirty="0"/>
          </a:p>
        </p:txBody>
      </p:sp>
      <p:sp>
        <p:nvSpPr>
          <p:cNvPr id="42" name="Text 25"/>
          <p:cNvSpPr/>
          <p:nvPr/>
        </p:nvSpPr>
        <p:spPr>
          <a:xfrm>
            <a:off x="8382000" y="428625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Solutions Provided</a:t>
            </a:r>
            <a:endParaRPr lang="en-US" sz="1200" dirty="0"/>
          </a:p>
        </p:txBody>
      </p:sp>
      <p:sp>
        <p:nvSpPr>
          <p:cNvPr id="43" name="Text 26"/>
          <p:cNvSpPr/>
          <p:nvPr/>
        </p:nvSpPr>
        <p:spPr>
          <a:xfrm>
            <a:off x="8191500" y="46101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watermarks (paid plans)</a:t>
            </a:r>
            <a:endParaRPr lang="en-US" sz="1200" dirty="0"/>
          </a:p>
        </p:txBody>
      </p:sp>
      <p:sp>
        <p:nvSpPr>
          <p:cNvPr id="44" name="Text 27"/>
          <p:cNvSpPr/>
          <p:nvPr/>
        </p:nvSpPr>
        <p:spPr>
          <a:xfrm>
            <a:off x="8191500" y="48387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interface</a:t>
            </a:r>
            <a:endParaRPr lang="en-US" sz="1200" dirty="0"/>
          </a:p>
        </p:txBody>
      </p:sp>
      <p:sp>
        <p:nvSpPr>
          <p:cNvPr id="45" name="Text 28"/>
          <p:cNvSpPr/>
          <p:nvPr/>
        </p:nvSpPr>
        <p:spPr>
          <a:xfrm>
            <a:off x="8191500" y="506730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Rich template library</a:t>
            </a:r>
            <a:endParaRPr lang="en-US" sz="1200" dirty="0"/>
          </a:p>
        </p:txBody>
      </p:sp>
      <p:sp>
        <p:nvSpPr>
          <p:cNvPr id="46" name="Text 29"/>
          <p:cNvSpPr/>
          <p:nvPr/>
        </p:nvSpPr>
        <p:spPr>
          <a:xfrm>
            <a:off x="1085850" y="5772150"/>
            <a:ext cx="122415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Advantage:</a:t>
            </a:r>
            <a:r>
              <a:rPr lang="en-US" sz="15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MindVideo.ai simplified our workflow, eliminated technical constraints, and improved video quality.</a:t>
            </a:r>
            <a:endParaRPr lang="en-US" sz="1500" dirty="0"/>
          </a:p>
        </p:txBody>
      </p:sp>
      <p:sp>
        <p:nvSpPr>
          <p:cNvPr id="47" name="Text 30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17 of 24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562100"/>
            <a:ext cx="2194471" cy="2514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961" y="1790700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886" y="192405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4071" y="1562100"/>
            <a:ext cx="2194471" cy="2514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432" y="17907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8357" y="19240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8541" y="1562100"/>
            <a:ext cx="2194471" cy="2781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0902" y="1790700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2827" y="192405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3012" y="1562100"/>
            <a:ext cx="2194471" cy="2514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5373" y="1790700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7298" y="192405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7483" y="1562100"/>
            <a:ext cx="2194471" cy="2286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79844" y="17907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41769" y="1924050"/>
            <a:ext cx="2857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4800600"/>
            <a:ext cx="10972800" cy="1638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5486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95800" y="54864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1000" y="5486400"/>
            <a:ext cx="17145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</a:t>
            </a: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Workflow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664473" y="2552700"/>
            <a:ext cx="2084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Prompting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838200" y="2933700"/>
            <a:ext cx="173727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video idea as text prompt with details on length, platform, and voiceover accent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2858944" y="2552700"/>
            <a:ext cx="2084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Generation</a:t>
            </a:r>
            <a:endParaRPr lang="en-US" sz="1500" dirty="0"/>
          </a:p>
        </p:txBody>
      </p:sp>
      <p:sp>
        <p:nvSpPr>
          <p:cNvPr id="28" name="Text 4"/>
          <p:cNvSpPr/>
          <p:nvPr/>
        </p:nvSpPr>
        <p:spPr>
          <a:xfrm>
            <a:off x="3032671" y="2933700"/>
            <a:ext cx="173727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generates script, visuals, voiceovers, subtitles, and background music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5227141" y="2552700"/>
            <a:ext cx="173727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Text-Based Editing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5227141" y="3200400"/>
            <a:ext cx="173727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Edit videos using simple text commands like "delete scene" or "change voiceover"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7247885" y="2552700"/>
            <a:ext cx="2084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Customization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7421612" y="2933700"/>
            <a:ext cx="173727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Customize designs and visuals to align with branding and educational objectives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9442356" y="2552700"/>
            <a:ext cx="2084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Publishing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9616083" y="2933700"/>
            <a:ext cx="173727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Export high-quality video and share with audience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838200" y="5029200"/>
            <a:ext cx="10515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Workflow Benefits</a:t>
            </a:r>
            <a:endParaRPr lang="en-US" sz="1800" dirty="0"/>
          </a:p>
        </p:txBody>
      </p:sp>
      <p:sp>
        <p:nvSpPr>
          <p:cNvPr id="36" name="Text 12"/>
          <p:cNvSpPr/>
          <p:nvPr/>
        </p:nvSpPr>
        <p:spPr>
          <a:xfrm>
            <a:off x="1104900" y="5448300"/>
            <a:ext cx="1314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&amp; Fast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838200" y="5753100"/>
            <a:ext cx="4023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faster than previous attempts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4762500" y="5448300"/>
            <a:ext cx="902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4495800" y="57531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non-video experts can create professional videos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8286750" y="5448300"/>
            <a:ext cx="708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8001000" y="5753100"/>
            <a:ext cx="4023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process from idea to publication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11115675" y="66675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18 of 24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024188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443288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786188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129088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409700"/>
            <a:ext cx="5181600" cy="3162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095500"/>
            <a:ext cx="4724400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3700" y="22288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7525" y="234315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895600"/>
            <a:ext cx="4724400" cy="647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3700" y="302895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7050" y="31432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3695700"/>
            <a:ext cx="4724400" cy="647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3700" y="38290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950" y="3943350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4800600"/>
            <a:ext cx="48768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05600" y="4953000"/>
            <a:ext cx="17145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Text-Based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Editing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14400" y="14097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Revolutionary Approach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09600" y="1828800"/>
            <a:ext cx="51816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MindVideo.ai's text command editing functionality allows users to edit videos using simple text commands, drastically reducing post-production time and complexity.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914400" y="2986088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Time-Saving Benefits</a:t>
            </a:r>
            <a:endParaRPr lang="en-US" sz="1800" dirty="0"/>
          </a:p>
        </p:txBody>
      </p:sp>
      <p:sp>
        <p:nvSpPr>
          <p:cNvPr id="26" name="Text 4"/>
          <p:cNvSpPr/>
          <p:nvPr/>
        </p:nvSpPr>
        <p:spPr>
          <a:xfrm>
            <a:off x="914400" y="3405188"/>
            <a:ext cx="5406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Eliminates need for complex video editing software</a:t>
            </a:r>
            <a:endParaRPr lang="en-US" sz="1500" dirty="0"/>
          </a:p>
        </p:txBody>
      </p:sp>
      <p:sp>
        <p:nvSpPr>
          <p:cNvPr id="27" name="Text 5"/>
          <p:cNvSpPr/>
          <p:nvPr/>
        </p:nvSpPr>
        <p:spPr>
          <a:xfrm>
            <a:off x="914400" y="3748087"/>
            <a:ext cx="4171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post-production time by hours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914400" y="4090987"/>
            <a:ext cx="3611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rapid iteration and testing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6156960" y="1638300"/>
            <a:ext cx="5669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ECDC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Text-to-Video</a:t>
            </a: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Editing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7239000" y="22098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"Delete scene"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7239000" y="2438400"/>
            <a:ext cx="2000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unwanted scenes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7239000" y="3009900"/>
            <a:ext cx="1714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"Change voiceover"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7239000" y="3238500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Modify narration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7239000" y="3810000"/>
            <a:ext cx="1565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"Adjust accent"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7239000" y="4038600"/>
            <a:ext cx="1565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Change voice accent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6991350" y="497205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"Text-based editing changed everything for our team"</a:t>
            </a:r>
            <a:endParaRPr lang="en-US" sz="1350" dirty="0"/>
          </a:p>
        </p:txBody>
      </p:sp>
      <p:sp>
        <p:nvSpPr>
          <p:cNvPr id="37" name="Text 15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19 of 24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595688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976687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357688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485900"/>
            <a:ext cx="5181600" cy="2219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288" y="1800225"/>
            <a:ext cx="428625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6212" y="4200525"/>
            <a:ext cx="257175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4295775"/>
            <a:ext cx="457200" cy="38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800" y="4010025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7300" y="4200525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6400" y="4295775"/>
            <a:ext cx="4572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600" y="4010025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4100" y="4200525"/>
            <a:ext cx="228600" cy="228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Background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609600" y="14859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Goal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609600" y="1905000"/>
            <a:ext cx="51816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the multiple choice program with high-quality, engaging educational videos to present questions and explanations in a more vivid way.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609600" y="3138488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Anticipated Challenges</a:t>
            </a:r>
            <a:endParaRPr lang="en-US" sz="1800" dirty="0"/>
          </a:p>
        </p:txBody>
      </p:sp>
      <p:sp>
        <p:nvSpPr>
          <p:cNvPr id="21" name="Text 4"/>
          <p:cNvSpPr/>
          <p:nvPr/>
        </p:nvSpPr>
        <p:spPr>
          <a:xfrm>
            <a:off x="914400" y="3557588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Selecting appropriate video production tools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914400" y="3938588"/>
            <a:ext cx="497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visually appealing educational content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914400" y="4319588"/>
            <a:ext cx="5040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Efficiently managing video production workflow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6705600" y="2600325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"Our goal was to create high-quality, engaging educational videos to make the multiple choice program more interactive and effective."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2 of 24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3505200" cy="1943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0" y="215265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124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429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1905000"/>
            <a:ext cx="3505200" cy="1943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413" y="2152650"/>
            <a:ext cx="257175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3124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3429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1905000"/>
            <a:ext cx="3505200" cy="1943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4538" y="2152650"/>
            <a:ext cx="390525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31242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3429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076700"/>
            <a:ext cx="10972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4267200"/>
            <a:ext cx="20955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Improvements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609600" y="14097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MindVideo.ai significantly enhanced our video production quality, creating more effective educational content.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533400" y="2667000"/>
            <a:ext cx="365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High-Quality Visuals</a:t>
            </a:r>
            <a:endParaRPr lang="en-US" sz="1800" dirty="0"/>
          </a:p>
        </p:txBody>
      </p:sp>
      <p:sp>
        <p:nvSpPr>
          <p:cNvPr id="22" name="Text 3"/>
          <p:cNvSpPr/>
          <p:nvPr/>
        </p:nvSpPr>
        <p:spPr>
          <a:xfrm>
            <a:off x="1066800" y="3086100"/>
            <a:ext cx="2891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AI-generated images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1066800" y="3390900"/>
            <a:ext cx="2125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Relevant visual elements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4267200" y="2667000"/>
            <a:ext cx="365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Realistic Voiceovers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4800600" y="3086100"/>
            <a:ext cx="22974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Human-sounding AI voices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4800600" y="3390900"/>
            <a:ext cx="2240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language options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8001000" y="2667000"/>
            <a:ext cx="365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Production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8534400" y="3086100"/>
            <a:ext cx="290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and memorable content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8534400" y="3390900"/>
            <a:ext cx="2240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presentation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1123950" y="4286250"/>
            <a:ext cx="1200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videos created with MindVideo.ai elevated our multiple-choice program, making learning more engaging and effective."</a:t>
            </a:r>
            <a:endParaRPr lang="en-US" sz="1350" dirty="0"/>
          </a:p>
        </p:txBody>
      </p:sp>
      <p:sp>
        <p:nvSpPr>
          <p:cNvPr id="31" name="Text 12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20 of 24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28800"/>
            <a:ext cx="4762500" cy="2857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981200"/>
            <a:ext cx="4457700" cy="267459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8288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1943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4765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050" y="25908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242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32385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076700"/>
            <a:ext cx="51816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4562475"/>
            <a:ext cx="219075" cy="2857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on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Engagement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609600" y="14097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Information Retention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609600" y="4762500"/>
            <a:ext cx="5181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Invideo AI Study</a:t>
            </a:r>
            <a:endParaRPr lang="en-US" sz="1050" dirty="0"/>
          </a:p>
        </p:txBody>
      </p:sp>
      <p:sp>
        <p:nvSpPr>
          <p:cNvPr id="18" name="Text 3"/>
          <p:cNvSpPr/>
          <p:nvPr/>
        </p:nvSpPr>
        <p:spPr>
          <a:xfrm>
            <a:off x="6400800" y="14097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Observations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6934200" y="1828800"/>
            <a:ext cx="53606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Comprehension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6934200" y="2095500"/>
            <a:ext cx="5360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Videos made learning material more dynamic and memorable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6934200" y="2476500"/>
            <a:ext cx="4069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Interaction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6934200" y="2743200"/>
            <a:ext cx="4069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positive reception to educational content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6934200" y="3124200"/>
            <a:ext cx="5577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Cognitive Load Reduction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934200" y="33909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elements helped break down information into digestible segments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7000875" y="4305300"/>
            <a:ext cx="4352925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"Educational videos leverage the power of visual and auditory learning, making information more accessible and engaging for students."</a:t>
            </a:r>
            <a:endParaRPr lang="en-US" sz="1350" dirty="0"/>
          </a:p>
        </p:txBody>
      </p:sp>
      <p:sp>
        <p:nvSpPr>
          <p:cNvPr id="26" name="Text 11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21 of 24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5334000" cy="1485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943100"/>
            <a:ext cx="270867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334" y="20764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485900"/>
            <a:ext cx="53340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943100"/>
            <a:ext cx="272504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453" y="20764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276600"/>
            <a:ext cx="5334000" cy="1485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3733800"/>
            <a:ext cx="248394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598" y="3867150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3276600"/>
            <a:ext cx="5334000" cy="148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3733800"/>
            <a:ext cx="289024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07212" y="38671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</a:t>
            </a: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Learned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299567" y="1714500"/>
            <a:ext cx="52985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Selection is Critical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1299567" y="2057400"/>
            <a:ext cx="4415433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right tool, tailored to specific project needs and user capabilities, is paramount for efficient and high-quality content creation.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6940004" y="1714500"/>
            <a:ext cx="44137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Thorough Evaluation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6940004" y="2057400"/>
            <a:ext cx="4413796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tool evaluation and adoption can streamline workflows and maximize creative output, as demonstrated by our journey.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277094" y="3505200"/>
            <a:ext cx="53254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Experience Matters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1277094" y="3848100"/>
            <a:ext cx="4437906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interfaces and powerful automation features enable team members without video backgrounds to create professional-quality videos.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6956524" y="3505200"/>
            <a:ext cx="527673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Iteration is Essential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6956524" y="3848100"/>
            <a:ext cx="4397276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 refinement of tools and processes led to significant improvements in video quality and production efficiency.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-487680" y="50673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right tool transformed a frustrating endeavor into a successful one."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22 of 24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333625"/>
            <a:ext cx="3505200" cy="2286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0" y="2581275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2333625"/>
            <a:ext cx="3505200" cy="2286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38" y="2581275"/>
            <a:ext cx="39052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2333625"/>
            <a:ext cx="3505200" cy="2286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7400" y="2581275"/>
            <a:ext cx="3048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000625"/>
            <a:ext cx="10972800" cy="5715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609600" y="1409700"/>
            <a:ext cx="109728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experience with MindVideo.ai has shown us the importance of selecting the right tools for content creation. Here's how we'll apply these lessons moving forward: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533400" y="3095625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Tool Evaluation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838200" y="3476625"/>
            <a:ext cx="3048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We'll conduct more thorough assessments of video tools, focusing on specific project needs and user capabilities.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4267200" y="3095625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Workflows</a:t>
            </a:r>
            <a:endParaRPr lang="en-US" sz="1500" dirty="0"/>
          </a:p>
        </p:txBody>
      </p:sp>
      <p:sp>
        <p:nvSpPr>
          <p:cNvPr id="17" name="Text 5"/>
          <p:cNvSpPr/>
          <p:nvPr/>
        </p:nvSpPr>
        <p:spPr>
          <a:xfrm>
            <a:off x="4572000" y="3476625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the efficient workflow we established with MindVideo.ai across all content creation projects.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8001000" y="3095625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Expanded Video Integration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8305800" y="3476625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video integration in our educational content based on the positive impact we observed.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762000" y="5153025"/>
            <a:ext cx="1280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right tool makes all the difference. Moving forward, we'll prioritize thorough tool evaluation to maximize creative output."</a:t>
            </a:r>
            <a:endParaRPr lang="en-US" sz="1350" dirty="0"/>
          </a:p>
        </p:txBody>
      </p:sp>
      <p:sp>
        <p:nvSpPr>
          <p:cNvPr id="21" name="Text 9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23 of 24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1409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0" y="14097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700" y="15430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7850" y="14097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9300" y="15430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400" y="3181350"/>
            <a:ext cx="73152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6910" y="3505200"/>
            <a:ext cx="8778180" cy="1943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1710" y="42672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5060" y="438150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4267200"/>
            <a:ext cx="369391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4046" y="4381500"/>
            <a:ext cx="19050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The Right Tool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All the Difference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609600" y="20955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Struggle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243840" y="2362200"/>
            <a:ext cx="4389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limitations &amp; free tool constraints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4267200" y="20955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3901440" y="2362200"/>
            <a:ext cx="4389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countless options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7924800" y="20955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7559040" y="2362200"/>
            <a:ext cx="4389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MindVideo.ai transformation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2011710" y="3810000"/>
            <a:ext cx="81685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Insights</a:t>
            </a:r>
            <a:endParaRPr lang="en-US" sz="1800" dirty="0"/>
          </a:p>
        </p:txBody>
      </p:sp>
      <p:sp>
        <p:nvSpPr>
          <p:cNvPr id="24" name="Text 8"/>
          <p:cNvSpPr/>
          <p:nvPr/>
        </p:nvSpPr>
        <p:spPr>
          <a:xfrm>
            <a:off x="2545110" y="4267200"/>
            <a:ext cx="29051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Selection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2545110" y="4533900"/>
            <a:ext cx="3486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right tool transformed our workflow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6846391" y="4267200"/>
            <a:ext cx="33338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Empowerment</a:t>
            </a:r>
            <a:endParaRPr lang="en-US" sz="1350" dirty="0"/>
          </a:p>
        </p:txBody>
      </p:sp>
      <p:sp>
        <p:nvSpPr>
          <p:cNvPr id="27" name="Text 11"/>
          <p:cNvSpPr/>
          <p:nvPr/>
        </p:nvSpPr>
        <p:spPr>
          <a:xfrm>
            <a:off x="6846391" y="4533900"/>
            <a:ext cx="3333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Non-technical team created professional videos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-487680" y="5676900"/>
            <a:ext cx="13167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6B21A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right tool doesn't just improve output—it transforms the entire creative process."</a:t>
            </a:r>
            <a:endParaRPr lang="en-US" sz="1800" dirty="0"/>
          </a:p>
        </p:txBody>
      </p:sp>
      <p:sp>
        <p:nvSpPr>
          <p:cNvPr id="29" name="Text 13"/>
          <p:cNvSpPr/>
          <p:nvPr/>
        </p:nvSpPr>
        <p:spPr>
          <a:xfrm>
            <a:off x="11115675" y="6438900"/>
            <a:ext cx="101727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24 of 24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C29C5C-3368-20B8-428A-41248D46540E}"/>
              </a:ext>
            </a:extLst>
          </p:cNvPr>
          <p:cNvSpPr txBox="1"/>
          <p:nvPr/>
        </p:nvSpPr>
        <p:spPr>
          <a:xfrm>
            <a:off x="4094480" y="2905780"/>
            <a:ext cx="1072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054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4671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838" y="1600200"/>
            <a:ext cx="42862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450" y="1409700"/>
            <a:ext cx="34671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550" y="1600200"/>
            <a:ext cx="3429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5300" y="1409700"/>
            <a:ext cx="34671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7400" y="1600200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2695575"/>
            <a:ext cx="3352800" cy="2400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3381375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" y="36861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600" y="42195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2695575"/>
            <a:ext cx="3352800" cy="2400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48200" y="33813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48200" y="3914775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48200" y="44481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7200" y="2695575"/>
            <a:ext cx="3352800" cy="2400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38137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39147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05800" y="4448175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Three-Phase</a:t>
            </a: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Journey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701040" y="2924175"/>
            <a:ext cx="3474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1: Gemini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238250" y="3343275"/>
            <a:ext cx="2766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hope in Google's AI model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219200" y="3648075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Discovered significant video generation limitations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1219200" y="4181475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Rate limits and lack of user-friendly interface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4358640" y="2924175"/>
            <a:ext cx="3474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2: Free Tools</a:t>
            </a:r>
            <a:endParaRPr lang="en-US" sz="1800" dirty="0"/>
          </a:p>
        </p:txBody>
      </p:sp>
      <p:sp>
        <p:nvSpPr>
          <p:cNvPr id="29" name="Text 6"/>
          <p:cNvSpPr/>
          <p:nvPr/>
        </p:nvSpPr>
        <p:spPr>
          <a:xfrm>
            <a:off x="4876800" y="3343275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Extensive search for cost-effective solutions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4895850" y="3876675"/>
            <a:ext cx="2647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Watermark issues on generated videos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4876800" y="4410075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Functionality restrictions and poor UX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8016240" y="2924175"/>
            <a:ext cx="3474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3: MindVideo.ai</a:t>
            </a:r>
            <a:endParaRPr lang="en-US" sz="1800" dirty="0"/>
          </a:p>
        </p:txBody>
      </p:sp>
      <p:sp>
        <p:nvSpPr>
          <p:cNvPr id="33" name="Text 10"/>
          <p:cNvSpPr/>
          <p:nvPr/>
        </p:nvSpPr>
        <p:spPr>
          <a:xfrm>
            <a:off x="8496300" y="3343275"/>
            <a:ext cx="2705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Discovered AI-powered video creation platform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8534400" y="3876675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interface and powerful features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8534400" y="4410075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created engaging educational videos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3 of 24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66900"/>
            <a:ext cx="28575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5527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385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038600"/>
            <a:ext cx="5181600" cy="1600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207645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9675" y="2286000"/>
            <a:ext cx="3238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790950"/>
            <a:ext cx="154945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6850" y="39433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4013" y="4076700"/>
            <a:ext cx="142875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50" y="4314825"/>
            <a:ext cx="266700" cy="19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6950" y="3676650"/>
            <a:ext cx="1549450" cy="1295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3000" y="382905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96350" y="3962400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6399" y="4314825"/>
            <a:ext cx="266700" cy="190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33099" y="3790950"/>
            <a:ext cx="1549450" cy="1066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9150" y="394335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12500" y="4076700"/>
            <a:ext cx="190500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1: The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Gemini</a:t>
            </a: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Attempt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09600" y="14097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We Chose Gemini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009650" y="1828800"/>
            <a:ext cx="47815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AI model from Google with strong text and image processing capabilities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952500" y="2514600"/>
            <a:ext cx="48387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Expected to provide cutting-edge video generation functionality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981075" y="3200400"/>
            <a:ext cx="481012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Believed Gemini's intelligence would allow efficient conversion of text to visual content</a:t>
            </a:r>
            <a:endParaRPr lang="en-US" sz="1500" dirty="0"/>
          </a:p>
        </p:txBody>
      </p:sp>
      <p:sp>
        <p:nvSpPr>
          <p:cNvPr id="27" name="Text 5"/>
          <p:cNvSpPr/>
          <p:nvPr/>
        </p:nvSpPr>
        <p:spPr>
          <a:xfrm>
            <a:off x="838200" y="42672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Approach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838200" y="4610100"/>
            <a:ext cx="47244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developed a workflow that leveraged Gemini's text and image capabilities, hoping it would serve as a comprehensive video production solution.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8020050" y="2914650"/>
            <a:ext cx="1943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Gemini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8020050" y="321945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Initial Choice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428735" y="4476750"/>
            <a:ext cx="1493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Input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8369350" y="4362450"/>
            <a:ext cx="1244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Processing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10061034" y="4476750"/>
            <a:ext cx="1493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Output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4 of 24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66900"/>
            <a:ext cx="5257800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057400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048000"/>
            <a:ext cx="52578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238500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229100"/>
            <a:ext cx="5257800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4196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866900"/>
            <a:ext cx="5257800" cy="3657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095500"/>
            <a:ext cx="2000250" cy="1485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26289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2933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32385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4450" y="2381250"/>
            <a:ext cx="3810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3550" y="2095500"/>
            <a:ext cx="2000250" cy="1485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5950" y="2628900"/>
            <a:ext cx="952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5950" y="2933700"/>
            <a:ext cx="952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5950" y="3238500"/>
            <a:ext cx="952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3810000"/>
            <a:ext cx="4800600" cy="1485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05600" y="4000500"/>
            <a:ext cx="171450" cy="2286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 of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Gemini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09600" y="140970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Limitations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085850" y="2019300"/>
            <a:ext cx="462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&amp; Image Focus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1085850" y="22860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Primarily focused on text output and multimodal generation (images), not video production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1200150" y="3200400"/>
            <a:ext cx="541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Direct Video Interface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1200150" y="34671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Lacks a direct, user-friendly video generation interface or feature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1143000" y="438150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Rate Limitations</a:t>
            </a:r>
            <a:endParaRPr lang="en-US" sz="1350" dirty="0"/>
          </a:p>
        </p:txBody>
      </p:sp>
      <p:sp>
        <p:nvSpPr>
          <p:cNvPr id="30" name="Text 7"/>
          <p:cNvSpPr/>
          <p:nvPr/>
        </p:nvSpPr>
        <p:spPr>
          <a:xfrm>
            <a:off x="1143000" y="4648200"/>
            <a:ext cx="4572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constraints: 3 requests/minute, 10,000 tokens/minute, 15 requests/day for Gemini 2.5 Flash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6324600" y="140970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Capability Gap</a:t>
            </a:r>
            <a:endParaRPr lang="en-US" sz="1800" dirty="0"/>
          </a:p>
        </p:txBody>
      </p:sp>
      <p:sp>
        <p:nvSpPr>
          <p:cNvPr id="32" name="Text 9"/>
          <p:cNvSpPr/>
          <p:nvPr/>
        </p:nvSpPr>
        <p:spPr>
          <a:xfrm>
            <a:off x="6536055" y="2247900"/>
            <a:ext cx="2034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Capabilities</a:t>
            </a:r>
            <a:endParaRPr lang="en-US" sz="1350" dirty="0"/>
          </a:p>
        </p:txBody>
      </p:sp>
      <p:sp>
        <p:nvSpPr>
          <p:cNvPr id="33" name="Text 10"/>
          <p:cNvSpPr/>
          <p:nvPr/>
        </p:nvSpPr>
        <p:spPr>
          <a:xfrm>
            <a:off x="6934200" y="2590800"/>
            <a:ext cx="1360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generation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6934200" y="2895600"/>
            <a:ext cx="1520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generation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6934200" y="3200400"/>
            <a:ext cx="1714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Multimodal outputs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9336405" y="2247900"/>
            <a:ext cx="2034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Requirements</a:t>
            </a:r>
            <a:endParaRPr lang="en-US" sz="1350" dirty="0"/>
          </a:p>
        </p:txBody>
      </p:sp>
      <p:sp>
        <p:nvSpPr>
          <p:cNvPr id="37" name="Text 14"/>
          <p:cNvSpPr/>
          <p:nvPr/>
        </p:nvSpPr>
        <p:spPr>
          <a:xfrm>
            <a:off x="9677400" y="2590800"/>
            <a:ext cx="14516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coherence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9677400" y="2895600"/>
            <a:ext cx="1383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effects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9677400" y="3200400"/>
            <a:ext cx="1383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 formats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6991350" y="3962400"/>
            <a:ext cx="4210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</a:t>
            </a:r>
            <a:endParaRPr lang="en-US" sz="1350" dirty="0"/>
          </a:p>
        </p:txBody>
      </p:sp>
      <p:sp>
        <p:nvSpPr>
          <p:cNvPr id="41" name="Text 18"/>
          <p:cNvSpPr/>
          <p:nvPr/>
        </p:nvSpPr>
        <p:spPr>
          <a:xfrm>
            <a:off x="6991350" y="4229100"/>
            <a:ext cx="421005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its advanced capabilities, Gemini is not an end-to-end video production solution. It cannot generate videos directly from text prompts with the required coherence, dynamic effects, and format control.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5 of 24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10972800" cy="1676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96215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2076450"/>
            <a:ext cx="3238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400300"/>
            <a:ext cx="20574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25527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4300" y="2400300"/>
            <a:ext cx="2257425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25527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325" y="2400300"/>
            <a:ext cx="1876425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4625" y="25527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3314700"/>
            <a:ext cx="5372100" cy="1543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35433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737" y="3629025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314700"/>
            <a:ext cx="5372100" cy="15430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5433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3629025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162550"/>
            <a:ext cx="10972800" cy="533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Constraints with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Gemini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638300" y="1638300"/>
            <a:ext cx="9715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Rate Limitations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1638300" y="2019300"/>
            <a:ext cx="11658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Gemini's API has severe rate restrictions that limit video generation attempts: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1981200" y="2514600"/>
            <a:ext cx="192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requests per minute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4229100" y="2514600"/>
            <a:ext cx="2205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10,000 tokens per minute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6734175" y="25146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 requests per day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466850" y="3648075"/>
            <a:ext cx="30746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Direct Video Generation</a:t>
            </a:r>
            <a:endParaRPr lang="en-US" sz="1500" dirty="0"/>
          </a:p>
        </p:txBody>
      </p:sp>
      <p:sp>
        <p:nvSpPr>
          <p:cNvPr id="28" name="Text 7"/>
          <p:cNvSpPr/>
          <p:nvPr/>
        </p:nvSpPr>
        <p:spPr>
          <a:xfrm>
            <a:off x="838200" y="417195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lacks a direct, user-friendly video generation interface or functionality for non-professional users.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7067550" y="3648075"/>
            <a:ext cx="2548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End-to-End Solution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6438900" y="417195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does not provide an integrated platform for combining script, visual elements, voiceover, and subtitles.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762000" y="5314950"/>
            <a:ext cx="1280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"Despite its capabilities in text and image processing, Gemini proved inadequate for our video creation needs."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6 of 24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443288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824288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205288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662488"/>
            <a:ext cx="518160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559844"/>
            <a:ext cx="51816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2521744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0686" y="2521744"/>
            <a:ext cx="114300" cy="114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0573" y="2521744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82400" y="2521744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3700" y="2788444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4200" y="2978944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9100" y="2788444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9600" y="2978944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4500" y="2788444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5000" y="2978944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29900" y="2788444"/>
            <a:ext cx="6096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20400" y="2978944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3969544"/>
            <a:ext cx="1625501" cy="990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70675" y="4150519"/>
            <a:ext cx="285750" cy="2857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78701" y="3969544"/>
            <a:ext cx="1625650" cy="990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29526" y="4150519"/>
            <a:ext cx="323850" cy="2857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56750" y="3969544"/>
            <a:ext cx="1625650" cy="990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26626" y="4150519"/>
            <a:ext cx="285750" cy="2857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2: </a:t>
            </a:r>
            <a:r>
              <a:rPr lang="en-US" sz="2700" dirty="0">
                <a:solidFill>
                  <a:srgbClr val="FFD93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Free Alternatives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609600" y="14097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Pivot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609600" y="1828800"/>
            <a:ext cx="51816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encountering limitations with Gemini, our team strategically pivoted to explore free online video creation websites as a potential cost-effective solution.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609600" y="2986088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Approach</a:t>
            </a:r>
            <a:endParaRPr lang="en-US" sz="1800" dirty="0"/>
          </a:p>
        </p:txBody>
      </p:sp>
      <p:sp>
        <p:nvSpPr>
          <p:cNvPr id="32" name="Text 4"/>
          <p:cNvSpPr/>
          <p:nvPr/>
        </p:nvSpPr>
        <p:spPr>
          <a:xfrm>
            <a:off x="914400" y="3405188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Extensive research across numerous free platforms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866775" y="3786188"/>
            <a:ext cx="4389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time investment in exploration</a:t>
            </a:r>
            <a:endParaRPr lang="en-US" sz="1500" dirty="0"/>
          </a:p>
        </p:txBody>
      </p:sp>
      <p:sp>
        <p:nvSpPr>
          <p:cNvPr id="34" name="Text 6"/>
          <p:cNvSpPr/>
          <p:nvPr/>
        </p:nvSpPr>
        <p:spPr>
          <a:xfrm>
            <a:off x="914400" y="4167188"/>
            <a:ext cx="4297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Systematic evaluation of tool capabilities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838200" y="4891088"/>
            <a:ext cx="47244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"Despite our diligent efforts, this phase revealed common limitations across most free video creation tools, leading to growing frustration."</a:t>
            </a:r>
            <a:endParaRPr lang="en-US" sz="1350" dirty="0"/>
          </a:p>
        </p:txBody>
      </p:sp>
      <p:sp>
        <p:nvSpPr>
          <p:cNvPr id="36" name="Text 8"/>
          <p:cNvSpPr/>
          <p:nvPr/>
        </p:nvSpPr>
        <p:spPr>
          <a:xfrm>
            <a:off x="6400800" y="3474244"/>
            <a:ext cx="129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7696200" y="3474244"/>
            <a:ext cx="129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Research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8862060" y="3474244"/>
            <a:ext cx="1554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Evaluation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10157460" y="3474244"/>
            <a:ext cx="1554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Frustration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6421130" y="4541044"/>
            <a:ext cx="15848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1</a:t>
            </a:r>
            <a:endParaRPr lang="en-US" sz="1350" dirty="0"/>
          </a:p>
        </p:txBody>
      </p:sp>
      <p:sp>
        <p:nvSpPr>
          <p:cNvPr id="41" name="Text 13"/>
          <p:cNvSpPr/>
          <p:nvPr/>
        </p:nvSpPr>
        <p:spPr>
          <a:xfrm>
            <a:off x="8199016" y="4541044"/>
            <a:ext cx="1585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2</a:t>
            </a:r>
            <a:endParaRPr lang="en-US" sz="1350" dirty="0"/>
          </a:p>
        </p:txBody>
      </p:sp>
      <p:sp>
        <p:nvSpPr>
          <p:cNvPr id="42" name="Text 14"/>
          <p:cNvSpPr/>
          <p:nvPr/>
        </p:nvSpPr>
        <p:spPr>
          <a:xfrm>
            <a:off x="9977065" y="4541044"/>
            <a:ext cx="1585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3</a:t>
            </a:r>
            <a:endParaRPr lang="en-US" sz="1350" dirty="0"/>
          </a:p>
        </p:txBody>
      </p:sp>
      <p:sp>
        <p:nvSpPr>
          <p:cNvPr id="43" name="Text 15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7 of 24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47900"/>
            <a:ext cx="3505200" cy="1981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4765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5527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2247900"/>
            <a:ext cx="3505200" cy="1981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4765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013" y="25527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2247900"/>
            <a:ext cx="3505200" cy="1981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4765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0100" y="25527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457700"/>
            <a:ext cx="3505200" cy="1981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6863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" y="47625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3400" y="4457700"/>
            <a:ext cx="3505200" cy="1981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0" y="46863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6300" y="47625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7200" y="4457700"/>
            <a:ext cx="3505200" cy="1981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46863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20100" y="47625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Limitations of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 Tools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09600" y="1409700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extensive exploration, we found that free video creation platforms shared common limitations that hindered our project: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447800" y="2571750"/>
            <a:ext cx="28689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Functionality Restrictions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838200" y="3086100"/>
            <a:ext cx="3048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tools imposed severe limitations on video length, resolution, and available features, making it difficult to produce comprehensive educational content.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5181600" y="2571750"/>
            <a:ext cx="2548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Obtrusive Watermarks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4572000" y="3086100"/>
            <a:ext cx="3048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free platforms embedded prominent watermarks on generated videos, which was unacceptable for professional educational materials.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8915400" y="2571750"/>
            <a:ext cx="2891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Inconsistent Performance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8305800" y="3086100"/>
            <a:ext cx="3048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reliability of these free services varied, leading to unstable performance, frequent crashes, or slow processing times.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1447800" y="4781550"/>
            <a:ext cx="2514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Steep Learning Curves</a:t>
            </a:r>
            <a:endParaRPr lang="en-US" sz="1500" dirty="0"/>
          </a:p>
        </p:txBody>
      </p:sp>
      <p:sp>
        <p:nvSpPr>
          <p:cNvPr id="32" name="Text 9"/>
          <p:cNvSpPr/>
          <p:nvPr/>
        </p:nvSpPr>
        <p:spPr>
          <a:xfrm>
            <a:off x="838200" y="5295900"/>
            <a:ext cx="3048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tools suffered from complex interfaces or unintuitive user experiences, requiring significant time investment to master.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5181600" y="4781550"/>
            <a:ext cx="25260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Customization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4572000" y="52959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ability to customize visuals, audio, or integrate specific branding elements was often severely restricted.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8915400" y="4781550"/>
            <a:ext cx="28460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Length Restrictions</a:t>
            </a:r>
            <a:endParaRPr lang="en-US" sz="1500" dirty="0"/>
          </a:p>
        </p:txBody>
      </p:sp>
      <p:sp>
        <p:nvSpPr>
          <p:cNvPr id="36" name="Text 13"/>
          <p:cNvSpPr/>
          <p:nvPr/>
        </p:nvSpPr>
        <p:spPr>
          <a:xfrm>
            <a:off x="8305800" y="52959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platforms limited the maximum video length, preventing us from creating longer educational content.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11191875" y="67056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8 of 24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63842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019425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400425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857625"/>
            <a:ext cx="51816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448175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409700"/>
            <a:ext cx="5181600" cy="2438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409700"/>
            <a:ext cx="5181600" cy="2438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1600200"/>
            <a:ext cx="3238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1300" y="35242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152900"/>
            <a:ext cx="1625501" cy="1409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51625" y="4333875"/>
            <a:ext cx="323850" cy="2857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8701" y="4152900"/>
            <a:ext cx="1625650" cy="1409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8576" y="4333875"/>
            <a:ext cx="285750" cy="2857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6750" y="4152900"/>
            <a:ext cx="1625650" cy="1409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6626" y="4333875"/>
            <a:ext cx="285750" cy="2857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Watermark </a:t>
            </a:r>
            <a:r>
              <a:rPr lang="en-US" sz="2700" dirty="0">
                <a:solidFill>
                  <a:srgbClr val="FF6B6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609600" y="14097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Watermark Issue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609600" y="1828800"/>
            <a:ext cx="51816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video platforms often embed prominent watermarks that: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914400" y="2600325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Compromise the professional appearance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914400" y="2981325"/>
            <a:ext cx="3337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Distrupt the viewing experience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914400" y="3362325"/>
            <a:ext cx="4583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videos unsuitable for educational use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1276350" y="4086225"/>
            <a:ext cx="428625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"Watermarks were one of the most significant drawbacks we encountered, as they made our educational content appear unprofessional and distracted learners."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8334919" y="1965484"/>
            <a:ext cx="1326833" cy="132683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0000">
                    <a:alpha val="3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VERSION</a:t>
            </a:r>
            <a:endParaRPr lang="en-US" sz="1800" dirty="0"/>
          </a:p>
        </p:txBody>
      </p:sp>
      <p:sp>
        <p:nvSpPr>
          <p:cNvPr id="28" name="Text 8"/>
          <p:cNvSpPr/>
          <p:nvPr/>
        </p:nvSpPr>
        <p:spPr>
          <a:xfrm>
            <a:off x="6991350" y="1562100"/>
            <a:ext cx="1211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Sample Video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991350" y="1790700"/>
            <a:ext cx="12115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1080×720 • MP4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10629900" y="3505200"/>
            <a:ext cx="9601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Processing...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6421130" y="4724400"/>
            <a:ext cx="15848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6553200" y="5029200"/>
            <a:ext cx="13207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professionalism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8199016" y="4724400"/>
            <a:ext cx="1585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Perception</a:t>
            </a:r>
            <a:endParaRPr lang="en-US" sz="1350" dirty="0"/>
          </a:p>
        </p:txBody>
      </p:sp>
      <p:sp>
        <p:nvSpPr>
          <p:cNvPr id="34" name="Text 14"/>
          <p:cNvSpPr/>
          <p:nvPr/>
        </p:nvSpPr>
        <p:spPr>
          <a:xfrm>
            <a:off x="8199016" y="5029200"/>
            <a:ext cx="15850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credibility</a:t>
            </a:r>
            <a:endParaRPr lang="en-US" sz="1050" dirty="0"/>
          </a:p>
        </p:txBody>
      </p:sp>
      <p:sp>
        <p:nvSpPr>
          <p:cNvPr id="35" name="Text 15"/>
          <p:cNvSpPr/>
          <p:nvPr/>
        </p:nvSpPr>
        <p:spPr>
          <a:xfrm>
            <a:off x="10109150" y="4724400"/>
            <a:ext cx="1320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Usage</a:t>
            </a:r>
            <a:endParaRPr lang="en-US" sz="1350" dirty="0"/>
          </a:p>
        </p:txBody>
      </p:sp>
      <p:sp>
        <p:nvSpPr>
          <p:cNvPr id="36" name="Text 16"/>
          <p:cNvSpPr/>
          <p:nvPr/>
        </p:nvSpPr>
        <p:spPr>
          <a:xfrm>
            <a:off x="10109150" y="5029200"/>
            <a:ext cx="13208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Unsuitable for education</a:t>
            </a:r>
            <a:endParaRPr lang="en-US" sz="1050" dirty="0"/>
          </a:p>
        </p:txBody>
      </p:sp>
      <p:sp>
        <p:nvSpPr>
          <p:cNvPr id="37" name="Text 17"/>
          <p:cNvSpPr/>
          <p:nvPr/>
        </p:nvSpPr>
        <p:spPr>
          <a:xfrm>
            <a:off x="11191875" y="6438900"/>
            <a:ext cx="9258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9 of 24</a:t>
            </a:r>
            <a:endParaRPr lang="en-US" sz="10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</TotalTime>
  <Words>2213</Words>
  <Application>Microsoft Office PowerPoint</Application>
  <PresentationFormat>Widescreen</PresentationFormat>
  <Paragraphs>373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Montserrat</vt:lpstr>
      <vt:lpstr>Open Sans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Tishanth Satish</cp:lastModifiedBy>
  <cp:revision>4</cp:revision>
  <dcterms:created xsi:type="dcterms:W3CDTF">2025-10-29T13:26:13Z</dcterms:created>
  <dcterms:modified xsi:type="dcterms:W3CDTF">2025-10-29T14:17:14Z</dcterms:modified>
</cp:coreProperties>
</file>